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sldIdLst>
    <p:sldId id="257" r:id="rId2"/>
    <p:sldId id="294" r:id="rId3"/>
    <p:sldId id="295" r:id="rId4"/>
    <p:sldId id="291" r:id="rId5"/>
    <p:sldId id="292" r:id="rId6"/>
    <p:sldId id="293" r:id="rId7"/>
    <p:sldId id="290" r:id="rId8"/>
    <p:sldId id="261" r:id="rId9"/>
    <p:sldId id="263" r:id="rId10"/>
    <p:sldId id="265" r:id="rId11"/>
    <p:sldId id="267" r:id="rId12"/>
    <p:sldId id="269" r:id="rId13"/>
    <p:sldId id="271" r:id="rId14"/>
    <p:sldId id="273" r:id="rId15"/>
    <p:sldId id="275" r:id="rId16"/>
    <p:sldId id="277" r:id="rId17"/>
    <p:sldId id="279" r:id="rId18"/>
    <p:sldId id="281" r:id="rId19"/>
    <p:sldId id="283" r:id="rId20"/>
    <p:sldId id="285" r:id="rId21"/>
    <p:sldId id="287" r:id="rId22"/>
    <p:sldId id="289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9F304-0603-480D-BEAD-2C2819C25674}" type="datetimeFigureOut">
              <a:rPr lang="es-ES" smtClean="0"/>
              <a:pPr/>
              <a:t>15/01/2013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FED52-9D40-46E0-A9DC-9BEF6256AC5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74959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7F0B-C5A1-4639-A2F0-31DD810F36AC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sologo CES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2863" y="333375"/>
            <a:ext cx="15113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492500" y="3789363"/>
            <a:ext cx="5651500" cy="0"/>
          </a:xfrm>
          <a:prstGeom prst="line">
            <a:avLst/>
          </a:prstGeom>
          <a:noFill/>
          <a:ln w="114300">
            <a:solidFill>
              <a:srgbClr val="FACF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0AF12-9D8B-4D10-A837-10ABBFAAC1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ADFD2-339D-4A5D-BD3E-3CD401CF8D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E5EA-FA70-40AB-88A4-1CE21A4B9B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07795-3BC8-4814-90DC-12BB0CCD96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16290-AEAE-4FB4-92E1-3B06BF9425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2EAED-C6F4-4DE7-A4A3-0F2FA81507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C6A69-5963-43DB-91F6-ED609868A4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FD88C-6783-4AAD-BA6E-CE0F7F38B9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09807-2C83-4649-A307-E972ACBB45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54409-9094-446C-925C-40F37D1F34C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B42AB-F3EA-49A0-9E1A-C7D5A39693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354888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D993CE9-6B1D-4638-9453-E7026BAB3EC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1031" name="Picture 7" descr="Isologo CES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61300" y="188913"/>
            <a:ext cx="9588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2824" name="Line 8"/>
          <p:cNvSpPr>
            <a:spLocks noChangeShapeType="1"/>
          </p:cNvSpPr>
          <p:nvPr/>
        </p:nvSpPr>
        <p:spPr bwMode="auto">
          <a:xfrm>
            <a:off x="0" y="1341438"/>
            <a:ext cx="9144000" cy="0"/>
          </a:xfrm>
          <a:prstGeom prst="line">
            <a:avLst/>
          </a:prstGeom>
          <a:noFill/>
          <a:ln w="114300">
            <a:solidFill>
              <a:srgbClr val="FACF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SDE City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SDE City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SDE City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SDE City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SDE City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SDE City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SDE City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SDE City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41451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CENTRO DE ESTUDIOS ESPECIALIZADOS</a:t>
            </a:r>
            <a:br>
              <a:rPr lang="es-CO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4071942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TECNOLOGÍA EN GESTIÓN ADMINISTRATIVA Y FINANCIERA </a:t>
            </a:r>
          </a:p>
          <a:p>
            <a:endParaRPr lang="es-CO" dirty="0" smtClean="0">
              <a:solidFill>
                <a:srgbClr val="FF0000"/>
              </a:solidFill>
            </a:endParaRPr>
          </a:p>
          <a:p>
            <a:r>
              <a:rPr lang="es-CO" dirty="0" smtClean="0">
                <a:solidFill>
                  <a:srgbClr val="FF0000"/>
                </a:solidFill>
              </a:rPr>
              <a:t>PROFESOR:  MANUEL FADDUIL ALZATE CANO</a:t>
            </a:r>
          </a:p>
          <a:p>
            <a:r>
              <a:rPr lang="es-CO" dirty="0" smtClean="0">
                <a:solidFill>
                  <a:srgbClr val="FF0000"/>
                </a:solidFill>
              </a:rPr>
              <a:t>MÓDULO EMPRESARISMO </a:t>
            </a:r>
          </a:p>
          <a:p>
            <a:r>
              <a:rPr lang="es-CO" dirty="0" smtClean="0">
                <a:solidFill>
                  <a:srgbClr val="FF0000"/>
                </a:solidFill>
              </a:rPr>
              <a:t>VACACIONAL ENERO </a:t>
            </a:r>
            <a:r>
              <a:rPr lang="es-CO" dirty="0" smtClean="0">
                <a:solidFill>
                  <a:srgbClr val="FF0000"/>
                </a:solidFill>
              </a:rPr>
              <a:t>- </a:t>
            </a:r>
            <a:r>
              <a:rPr lang="es-CO" dirty="0" smtClean="0">
                <a:solidFill>
                  <a:srgbClr val="FF0000"/>
                </a:solidFill>
              </a:rPr>
              <a:t>2013</a:t>
            </a:r>
            <a:endParaRPr lang="es-CO" dirty="0" smtClean="0">
              <a:solidFill>
                <a:srgbClr val="FF0000"/>
              </a:solidFill>
            </a:endParaRPr>
          </a:p>
          <a:p>
            <a:endParaRPr lang="es-CO" dirty="0" smtClean="0">
              <a:solidFill>
                <a:srgbClr val="FFC000"/>
              </a:solidFill>
            </a:endParaRPr>
          </a:p>
          <a:p>
            <a:endParaRPr lang="es-CO" dirty="0"/>
          </a:p>
          <a:p>
            <a:endParaRPr lang="es-ES" dirty="0"/>
          </a:p>
        </p:txBody>
      </p:sp>
      <p:pic>
        <p:nvPicPr>
          <p:cNvPr id="4" name="3 Imagen" descr="Logo UAM redond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517232"/>
            <a:ext cx="907225" cy="86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EMPRENDEDOR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/>
              <a:t>Proceso de iniciar una  </a:t>
            </a:r>
            <a:r>
              <a:rPr lang="es-CO" dirty="0" smtClean="0">
                <a:solidFill>
                  <a:srgbClr val="FF0000"/>
                </a:solidFill>
              </a:rPr>
              <a:t>aventura</a:t>
            </a:r>
            <a:r>
              <a:rPr lang="es-CO" dirty="0" smtClean="0"/>
              <a:t> de un negocio, </a:t>
            </a:r>
            <a:r>
              <a:rPr lang="es-CO" dirty="0" smtClean="0">
                <a:solidFill>
                  <a:srgbClr val="FF0000"/>
                </a:solidFill>
              </a:rPr>
              <a:t>organizar</a:t>
            </a:r>
            <a:r>
              <a:rPr lang="es-CO" dirty="0" smtClean="0"/>
              <a:t> los recursos necesarios y </a:t>
            </a:r>
            <a:r>
              <a:rPr lang="es-CO" dirty="0" smtClean="0">
                <a:solidFill>
                  <a:srgbClr val="FF0000"/>
                </a:solidFill>
              </a:rPr>
              <a:t>asumir</a:t>
            </a:r>
            <a:r>
              <a:rPr lang="es-CO" dirty="0" smtClean="0"/>
              <a:t> los riesgos asociados y las recompensas.</a:t>
            </a:r>
          </a:p>
          <a:p>
            <a:pPr algn="just"/>
            <a:r>
              <a:rPr lang="es-CO" dirty="0" smtClean="0"/>
              <a:t>Comprende: soñar</a:t>
            </a:r>
            <a:r>
              <a:rPr lang="es-CO" smtClean="0"/>
              <a:t>, visionario; </a:t>
            </a:r>
            <a:r>
              <a:rPr lang="es-CO" dirty="0" smtClean="0"/>
              <a:t>innovación, creatividad, diseño de su propio sistema de gestión; a largo plazo busca la rentabilidad.</a:t>
            </a:r>
          </a:p>
          <a:p>
            <a:pPr algn="just"/>
            <a:endParaRPr lang="es-CO" dirty="0"/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EMPRESARISMO</a:t>
            </a:r>
            <a:br>
              <a:rPr lang="es-CO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CO" dirty="0" smtClean="0"/>
              <a:t>Su meta es el alcance de </a:t>
            </a:r>
            <a:r>
              <a:rPr lang="es-CO" dirty="0" smtClean="0">
                <a:solidFill>
                  <a:srgbClr val="FF0000"/>
                </a:solidFill>
              </a:rPr>
              <a:t>beneficios económicos </a:t>
            </a:r>
            <a:r>
              <a:rPr lang="es-CO" dirty="0" smtClean="0"/>
              <a:t>en el corto y/o largo plazo. Busca principalmente la </a:t>
            </a:r>
            <a:r>
              <a:rPr lang="es-CO" dirty="0" smtClean="0">
                <a:solidFill>
                  <a:srgbClr val="FF0000"/>
                </a:solidFill>
              </a:rPr>
              <a:t>rentabilidad</a:t>
            </a:r>
            <a:r>
              <a:rPr lang="es-CO" dirty="0" smtClean="0"/>
              <a:t> de su inversión, bajo condiciones  establecidas por una entidad económica.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Emprendimiento y Empresarismo coinciden en:  la </a:t>
            </a:r>
            <a:r>
              <a:rPr lang="es-CO" dirty="0" smtClean="0">
                <a:solidFill>
                  <a:srgbClr val="FF0000"/>
                </a:solidFill>
              </a:rPr>
              <a:t>estrategia</a:t>
            </a:r>
            <a:r>
              <a:rPr lang="es-CO" dirty="0" smtClean="0"/>
              <a:t> es el eje de la empresa, estructurar organizaciones </a:t>
            </a:r>
            <a:r>
              <a:rPr lang="es-CO" dirty="0" smtClean="0">
                <a:solidFill>
                  <a:srgbClr val="FF0000"/>
                </a:solidFill>
              </a:rPr>
              <a:t>flexibles</a:t>
            </a:r>
            <a:r>
              <a:rPr lang="es-CO" dirty="0" smtClean="0"/>
              <a:t>, concentrarse en las </a:t>
            </a:r>
            <a:r>
              <a:rPr lang="es-CO" dirty="0" smtClean="0">
                <a:solidFill>
                  <a:srgbClr val="FF0000"/>
                </a:solidFill>
              </a:rPr>
              <a:t>competencias</a:t>
            </a:r>
            <a:r>
              <a:rPr lang="es-CO" dirty="0" smtClean="0"/>
              <a:t> empresariales y de negocio, enfoque de </a:t>
            </a:r>
            <a:r>
              <a:rPr lang="es-CO" dirty="0" smtClean="0">
                <a:solidFill>
                  <a:srgbClr val="FF0000"/>
                </a:solidFill>
              </a:rPr>
              <a:t>trabajo en equipo</a:t>
            </a:r>
            <a:r>
              <a:rPr lang="es-CO" dirty="0" smtClean="0"/>
              <a:t>, </a:t>
            </a:r>
            <a:r>
              <a:rPr lang="es-CO" dirty="0" smtClean="0">
                <a:solidFill>
                  <a:srgbClr val="FF0000"/>
                </a:solidFill>
              </a:rPr>
              <a:t>mejoramiento continuo</a:t>
            </a:r>
            <a:r>
              <a:rPr lang="es-CO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EMPRESARISMO</a:t>
            </a:r>
            <a:br>
              <a:rPr lang="es-CO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CO" dirty="0" smtClean="0"/>
              <a:t>Su meta es el alcance de </a:t>
            </a:r>
            <a:r>
              <a:rPr lang="es-CO" dirty="0" smtClean="0">
                <a:solidFill>
                  <a:srgbClr val="FF0000"/>
                </a:solidFill>
              </a:rPr>
              <a:t>beneficios económicos </a:t>
            </a:r>
            <a:r>
              <a:rPr lang="es-CO" dirty="0" smtClean="0"/>
              <a:t>en el corto y/o largo plazo. Busca principalmente la </a:t>
            </a:r>
            <a:r>
              <a:rPr lang="es-CO" dirty="0" smtClean="0">
                <a:solidFill>
                  <a:srgbClr val="FF0000"/>
                </a:solidFill>
              </a:rPr>
              <a:t>rentabilidad</a:t>
            </a:r>
            <a:r>
              <a:rPr lang="es-CO" dirty="0" smtClean="0"/>
              <a:t> de su inversión, bajo condiciones  establecidas por una entidad económica.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Emprendimiento y Empresarismo coinciden en:  la </a:t>
            </a:r>
            <a:r>
              <a:rPr lang="es-CO" dirty="0" smtClean="0">
                <a:solidFill>
                  <a:srgbClr val="FF0000"/>
                </a:solidFill>
              </a:rPr>
              <a:t>estrategia</a:t>
            </a:r>
            <a:r>
              <a:rPr lang="es-CO" dirty="0" smtClean="0"/>
              <a:t> es el eje de la empresa, estructurar organizaciones </a:t>
            </a:r>
            <a:r>
              <a:rPr lang="es-CO" dirty="0" smtClean="0">
                <a:solidFill>
                  <a:srgbClr val="FF0000"/>
                </a:solidFill>
              </a:rPr>
              <a:t>flexibles</a:t>
            </a:r>
            <a:r>
              <a:rPr lang="es-CO" dirty="0" smtClean="0"/>
              <a:t>, concentrarse en las </a:t>
            </a:r>
            <a:r>
              <a:rPr lang="es-CO" dirty="0" smtClean="0">
                <a:solidFill>
                  <a:srgbClr val="FF0000"/>
                </a:solidFill>
              </a:rPr>
              <a:t>competencias</a:t>
            </a:r>
            <a:r>
              <a:rPr lang="es-CO" dirty="0" smtClean="0"/>
              <a:t> empresariales y de negocio, enfoque de </a:t>
            </a:r>
            <a:r>
              <a:rPr lang="es-CO" dirty="0" smtClean="0">
                <a:solidFill>
                  <a:srgbClr val="FF0000"/>
                </a:solidFill>
              </a:rPr>
              <a:t>trabajo en equipo</a:t>
            </a:r>
            <a:r>
              <a:rPr lang="es-CO" dirty="0" smtClean="0"/>
              <a:t>, </a:t>
            </a:r>
            <a:r>
              <a:rPr lang="es-CO" dirty="0" smtClean="0">
                <a:solidFill>
                  <a:srgbClr val="FF0000"/>
                </a:solidFill>
              </a:rPr>
              <a:t>mejoramiento continuo</a:t>
            </a:r>
            <a:r>
              <a:rPr lang="es-CO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LA INNOVACIÓN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Convertir </a:t>
            </a:r>
            <a:r>
              <a:rPr lang="es-CO" dirty="0" smtClean="0">
                <a:solidFill>
                  <a:srgbClr val="FF0000"/>
                </a:solidFill>
              </a:rPr>
              <a:t>las simples ideas </a:t>
            </a:r>
            <a:r>
              <a:rPr lang="es-CO" dirty="0" smtClean="0"/>
              <a:t>en productos.</a:t>
            </a: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Transforma</a:t>
            </a:r>
            <a:r>
              <a:rPr lang="es-CO" dirty="0" smtClean="0"/>
              <a:t> al mismo tiempo el concepto de estructura empresarial y de negocio.</a:t>
            </a:r>
          </a:p>
          <a:p>
            <a:pPr algn="just"/>
            <a:r>
              <a:rPr lang="es-CO" dirty="0" smtClean="0"/>
              <a:t>Implica una </a:t>
            </a:r>
            <a:r>
              <a:rPr lang="es-CO" dirty="0" smtClean="0">
                <a:solidFill>
                  <a:srgbClr val="FF0000"/>
                </a:solidFill>
              </a:rPr>
              <a:t>dinámica</a:t>
            </a:r>
            <a:r>
              <a:rPr lang="es-CO" dirty="0" smtClean="0"/>
              <a:t> de adaptación al cambio en el largo plazo.</a:t>
            </a:r>
          </a:p>
          <a:p>
            <a:pPr algn="just"/>
            <a:r>
              <a:rPr lang="es-CO" dirty="0" smtClean="0"/>
              <a:t>Enseña un mundo de </a:t>
            </a:r>
            <a:r>
              <a:rPr lang="es-CO" dirty="0" smtClean="0">
                <a:solidFill>
                  <a:srgbClr val="FF0000"/>
                </a:solidFill>
              </a:rPr>
              <a:t>posibilidades</a:t>
            </a:r>
            <a:r>
              <a:rPr lang="es-CO" dirty="0" smtClean="0"/>
              <a:t> de negocio.</a:t>
            </a:r>
          </a:p>
          <a:p>
            <a:pPr algn="just"/>
            <a:r>
              <a:rPr lang="es-CO" dirty="0" smtClean="0"/>
              <a:t>Indica la capacidad de la empresa para revaluar o crear </a:t>
            </a:r>
            <a:r>
              <a:rPr lang="es-CO" dirty="0" smtClean="0">
                <a:solidFill>
                  <a:srgbClr val="FF0000"/>
                </a:solidFill>
              </a:rPr>
              <a:t>nuevas necesidades</a:t>
            </a:r>
            <a:r>
              <a:rPr lang="es-CO" dirty="0" smtClean="0"/>
              <a:t>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B050"/>
                </a:solidFill>
              </a:rPr>
              <a:t>LA CREATIVIDAD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O" dirty="0" smtClean="0"/>
              <a:t>Capacidad empresarial o la gestión realizada, con el objetivo de resolver situaciones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problemáticas</a:t>
            </a:r>
            <a:r>
              <a:rPr lang="es-CO" dirty="0" smtClean="0"/>
              <a:t> o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conflictivas</a:t>
            </a:r>
            <a:r>
              <a:rPr lang="es-CO" dirty="0" smtClean="0"/>
              <a:t>, en todos los niveles de la organización, a saber: administrativo, mercadeo, sistemas, ventas, servicio al cliente, ……….. </a:t>
            </a:r>
          </a:p>
          <a:p>
            <a:pPr algn="just"/>
            <a:r>
              <a:rPr lang="es-CO" dirty="0" smtClean="0"/>
              <a:t>Se apoya en los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sistemas de gestión</a:t>
            </a:r>
            <a:r>
              <a:rPr lang="es-CO" dirty="0" smtClean="0"/>
              <a:t>, los cuales buscan: mejorar la planificación y el control para el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mejoramiento continuo </a:t>
            </a:r>
            <a:r>
              <a:rPr lang="es-CO" dirty="0" smtClean="0"/>
              <a:t>y llegar al camino de la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excelencia</a:t>
            </a:r>
            <a:r>
              <a:rPr lang="es-CO" dirty="0" smtClean="0"/>
              <a:t>.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INTRODUCCIÓN A LA EMPRESA</a:t>
            </a:r>
            <a:br>
              <a:rPr lang="es-CO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s-CO" sz="5100" dirty="0" smtClean="0">
                <a:latin typeface="Arial" pitchFamily="34" charset="0"/>
                <a:cs typeface="Arial" pitchFamily="34" charset="0"/>
              </a:rPr>
              <a:t>PLAN ESTRATÉGICO</a:t>
            </a:r>
          </a:p>
          <a:p>
            <a:r>
              <a:rPr lang="es-CO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Organización  Empresarial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Ente económico                          recursos        humanos,     </a:t>
            </a:r>
          </a:p>
          <a:p>
            <a:pPr algn="just"/>
            <a:endParaRPr lang="es-CO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financieros,   tecnológicos y técnicos,  edificios,  equipos</a:t>
            </a:r>
          </a:p>
          <a:p>
            <a:pPr algn="just">
              <a:buNone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                          </a:t>
            </a:r>
          </a:p>
          <a:p>
            <a:pPr algn="just">
              <a:buNone/>
            </a:pPr>
            <a:endParaRPr lang="es-CO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CO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    lograr un objetivo común o alcanzar la misión del negocio.</a:t>
            </a:r>
          </a:p>
          <a:p>
            <a:pPr algn="ctr"/>
            <a:endParaRPr lang="es-CO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Concepto de Empresa</a:t>
            </a:r>
          </a:p>
          <a:p>
            <a:pPr algn="just"/>
            <a:r>
              <a:rPr lang="es-CO" dirty="0" smtClean="0">
                <a:latin typeface="Arial" pitchFamily="34" charset="0"/>
                <a:cs typeface="Arial" pitchFamily="34" charset="0"/>
              </a:rPr>
              <a:t>“Toda actividad económica organizada para la producción, transformación, circulación, administración o custodia de bienes o para la prestación de servicios”. Código de Comercio, Art. 25.</a:t>
            </a:r>
          </a:p>
        </p:txBody>
      </p:sp>
      <p:sp>
        <p:nvSpPr>
          <p:cNvPr id="4" name="3 Flecha derecha"/>
          <p:cNvSpPr/>
          <p:nvPr/>
        </p:nvSpPr>
        <p:spPr>
          <a:xfrm>
            <a:off x="3214678" y="22859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               </a:t>
            </a:r>
            <a:endParaRPr lang="es-ES" dirty="0"/>
          </a:p>
        </p:txBody>
      </p:sp>
      <p:sp>
        <p:nvSpPr>
          <p:cNvPr id="7" name="6 Flecha abajo"/>
          <p:cNvSpPr/>
          <p:nvPr/>
        </p:nvSpPr>
        <p:spPr>
          <a:xfrm>
            <a:off x="2357422" y="3357562"/>
            <a:ext cx="500066" cy="83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INTRODUCCIÓN A LA EMPRESA</a:t>
            </a:r>
            <a:br>
              <a:rPr lang="es-CO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s-CO" dirty="0" smtClean="0"/>
              <a:t>PLAN ESTRATÉGICO</a:t>
            </a:r>
          </a:p>
          <a:p>
            <a:pPr algn="just"/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Razón Social</a:t>
            </a:r>
            <a:r>
              <a:rPr lang="es-CO" dirty="0" smtClean="0"/>
              <a:t>: nombre ante el estado o entidades reguladoras en lo tributario o mercantil. </a:t>
            </a:r>
          </a:p>
          <a:p>
            <a:pPr algn="just"/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Nombre Comercial</a:t>
            </a:r>
            <a:r>
              <a:rPr lang="es-CO" dirty="0" smtClean="0"/>
              <a:t>: razón social abreviada ante los clientes.</a:t>
            </a:r>
          </a:p>
          <a:p>
            <a:pPr algn="just"/>
            <a:r>
              <a:rPr lang="es-CO" dirty="0" smtClean="0"/>
              <a:t>La empresa ha de diseñar un esquema, el cual le indicará el camino a seguir para la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gestión</a:t>
            </a:r>
            <a:r>
              <a:rPr lang="es-CO" dirty="0" smtClean="0"/>
              <a:t>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integral </a:t>
            </a:r>
            <a:r>
              <a:rPr lang="es-CO" dirty="0" smtClean="0"/>
              <a:t> hacia la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calidad</a:t>
            </a:r>
            <a:r>
              <a:rPr lang="es-CO" dirty="0" smtClean="0"/>
              <a:t>, la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productividad</a:t>
            </a:r>
            <a:r>
              <a:rPr lang="es-CO" dirty="0" smtClean="0"/>
              <a:t> y la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competitividad</a:t>
            </a:r>
            <a:r>
              <a:rPr lang="es-CO" dirty="0" smtClean="0"/>
              <a:t>.</a:t>
            </a:r>
            <a:endParaRPr lang="es-CO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INTRODUCCIÓN A LA EMPRESA</a:t>
            </a:r>
            <a:br>
              <a:rPr lang="es-CO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s-CO" sz="3500" dirty="0" smtClean="0"/>
              <a:t>PLAN ESTRATÉGICO</a:t>
            </a:r>
          </a:p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Logotipo.</a:t>
            </a:r>
          </a:p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Símbolo.</a:t>
            </a:r>
          </a:p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Slogan.</a:t>
            </a: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Objetivo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 social</a:t>
            </a:r>
            <a:r>
              <a:rPr lang="es-CO" dirty="0" smtClean="0"/>
              <a:t>: actividad o negocio de la sociedad.</a:t>
            </a: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Misión</a:t>
            </a:r>
            <a:r>
              <a:rPr lang="es-CO" dirty="0" smtClean="0"/>
              <a:t>: define el propósito de una organización y responde a preguntas como ¿en qué negocio estamos? Y ¿qué estamos tratando de lograr?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INTRODUCCIÓN A LA EMPRESA</a:t>
            </a:r>
            <a:br>
              <a:rPr lang="es-CO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s-CO" sz="3800" dirty="0" smtClean="0">
                <a:solidFill>
                  <a:schemeClr val="accent6">
                    <a:lumMod val="75000"/>
                  </a:schemeClr>
                </a:solidFill>
              </a:rPr>
              <a:t>PLAN ESTRATÉGICO</a:t>
            </a:r>
          </a:p>
          <a:p>
            <a:r>
              <a:rPr lang="es-CO" dirty="0" smtClean="0">
                <a:solidFill>
                  <a:srgbClr val="FF0000"/>
                </a:solidFill>
              </a:rPr>
              <a:t>Visión</a:t>
            </a:r>
            <a:r>
              <a:rPr lang="es-CO" dirty="0" smtClean="0"/>
              <a:t>: señala el horizonte de la organización.</a:t>
            </a:r>
          </a:p>
          <a:p>
            <a:pPr algn="just"/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Valores de la organización</a:t>
            </a:r>
            <a:r>
              <a:rPr lang="es-CO" dirty="0" smtClean="0"/>
              <a:t>: acuerdos comunes y la hace diferente de otras organizaciones. Ejemplos: honradez, honorabilidad, cumplimiento, compromiso, amor al trabajo, trabajo en equipo, entre otros. </a:t>
            </a:r>
          </a:p>
          <a:p>
            <a:pPr algn="just"/>
            <a:r>
              <a:rPr lang="es-CO" dirty="0" smtClean="0"/>
              <a:t>Cuando se completa esta labor, el producto terminado proporciona enfoque y dirección a todos los miembros de la organización.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PLAN DE NEGOCIOS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C000"/>
                </a:solidFill>
              </a:rPr>
              <a:t>Centro de Estudios Especializados </a:t>
            </a:r>
          </a:p>
          <a:p>
            <a:pPr algn="ctr"/>
            <a:r>
              <a:rPr lang="es-CO" sz="2800" dirty="0" smtClean="0">
                <a:solidFill>
                  <a:srgbClr val="FFC000"/>
                </a:solidFill>
              </a:rPr>
              <a:t>Tecnología en Administración de Empresas</a:t>
            </a:r>
          </a:p>
          <a:p>
            <a:pPr algn="ctr"/>
            <a:r>
              <a:rPr lang="es-CO" dirty="0" smtClean="0"/>
              <a:t>Asignatura: Seminario de emprendimiento</a:t>
            </a:r>
          </a:p>
          <a:p>
            <a:pPr algn="ctr"/>
            <a:r>
              <a:rPr lang="es-CO" dirty="0" smtClean="0"/>
              <a:t>Profesor: Manuel Faduil Alzate Cano</a:t>
            </a:r>
          </a:p>
          <a:p>
            <a:pPr algn="ctr"/>
            <a:r>
              <a:rPr lang="es-CO" dirty="0" smtClean="0"/>
              <a:t>julio de 2012</a:t>
            </a:r>
          </a:p>
          <a:p>
            <a:pPr algn="ctr"/>
            <a:endParaRPr lang="es-CO" dirty="0" smtClean="0"/>
          </a:p>
          <a:p>
            <a:pPr algn="ctr"/>
            <a:endParaRPr lang="es-ES" dirty="0"/>
          </a:p>
        </p:txBody>
      </p:sp>
      <p:pic>
        <p:nvPicPr>
          <p:cNvPr id="1026" name="Picture 2" descr="C:\Archivos de programa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9" y="4621335"/>
            <a:ext cx="1285884" cy="1450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MÓDULO EMPRENDIMIENTO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2400" b="1" dirty="0" smtClean="0"/>
              <a:t>TEMÁTICA</a:t>
            </a:r>
          </a:p>
          <a:p>
            <a:r>
              <a:rPr lang="es-ES" dirty="0" smtClean="0"/>
              <a:t>Los </a:t>
            </a:r>
            <a:r>
              <a:rPr lang="es-ES" dirty="0" smtClean="0">
                <a:solidFill>
                  <a:srgbClr val="FF0000"/>
                </a:solidFill>
              </a:rPr>
              <a:t>Nuevos Negocios </a:t>
            </a:r>
            <a:r>
              <a:rPr lang="es-ES" dirty="0" smtClean="0"/>
              <a:t>– </a:t>
            </a:r>
            <a:r>
              <a:rPr lang="es-ES" dirty="0" smtClean="0">
                <a:solidFill>
                  <a:srgbClr val="FF0000"/>
                </a:solidFill>
              </a:rPr>
              <a:t>Globalización </a:t>
            </a:r>
            <a:r>
              <a:rPr lang="es-ES" dirty="0" smtClean="0"/>
              <a:t>Económica y Cultural</a:t>
            </a:r>
            <a:r>
              <a:rPr lang="es-ES" dirty="0" smtClean="0"/>
              <a:t>. Videos.</a:t>
            </a:r>
            <a:endParaRPr lang="es-ES" dirty="0" smtClean="0"/>
          </a:p>
          <a:p>
            <a:r>
              <a:rPr lang="es-ES" dirty="0" smtClean="0"/>
              <a:t>Conceptos de </a:t>
            </a:r>
            <a:r>
              <a:rPr lang="es-ES" dirty="0" smtClean="0">
                <a:solidFill>
                  <a:srgbClr val="FF0000"/>
                </a:solidFill>
              </a:rPr>
              <a:t>Emprendedor </a:t>
            </a:r>
            <a:r>
              <a:rPr lang="es-ES" dirty="0" smtClean="0"/>
              <a:t>y </a:t>
            </a:r>
            <a:r>
              <a:rPr lang="es-ES" dirty="0" smtClean="0">
                <a:solidFill>
                  <a:srgbClr val="FF0000"/>
                </a:solidFill>
              </a:rPr>
              <a:t>Empresario</a:t>
            </a:r>
            <a:r>
              <a:rPr lang="es-ES" dirty="0" smtClean="0"/>
              <a:t>; </a:t>
            </a:r>
            <a:r>
              <a:rPr lang="es-ES" dirty="0" smtClean="0">
                <a:solidFill>
                  <a:srgbClr val="FF0000"/>
                </a:solidFill>
              </a:rPr>
              <a:t>Competitividad</a:t>
            </a:r>
            <a:r>
              <a:rPr lang="es-ES" dirty="0" smtClean="0"/>
              <a:t> </a:t>
            </a:r>
            <a:r>
              <a:rPr lang="es-ES" dirty="0" smtClean="0"/>
              <a:t>Empresarial. Videos</a:t>
            </a:r>
            <a:endParaRPr lang="es-ES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Sistemas de Gestión </a:t>
            </a:r>
            <a:r>
              <a:rPr lang="es-ES" dirty="0" smtClean="0"/>
              <a:t>y el Emprendimiento </a:t>
            </a:r>
            <a:r>
              <a:rPr lang="es-ES" dirty="0" smtClean="0">
                <a:solidFill>
                  <a:srgbClr val="FF0000"/>
                </a:solidFill>
              </a:rPr>
              <a:t>Global</a:t>
            </a:r>
            <a:r>
              <a:rPr lang="es-ES" dirty="0" smtClean="0"/>
              <a:t>. Consulta Empresarial.</a:t>
            </a:r>
          </a:p>
          <a:p>
            <a:pPr algn="just"/>
            <a:r>
              <a:rPr lang="es-ES" dirty="0" smtClean="0"/>
              <a:t>La </a:t>
            </a:r>
            <a:r>
              <a:rPr lang="es-ES" dirty="0" smtClean="0">
                <a:solidFill>
                  <a:srgbClr val="FF0000"/>
                </a:solidFill>
              </a:rPr>
              <a:t>Estrategia</a:t>
            </a:r>
            <a:r>
              <a:rPr lang="es-ES" dirty="0" smtClean="0"/>
              <a:t> Como </a:t>
            </a:r>
            <a:r>
              <a:rPr lang="es-ES" dirty="0" smtClean="0">
                <a:solidFill>
                  <a:srgbClr val="FF0000"/>
                </a:solidFill>
              </a:rPr>
              <a:t>Herramienta</a:t>
            </a:r>
            <a:r>
              <a:rPr lang="es-ES" dirty="0" smtClean="0"/>
              <a:t> </a:t>
            </a:r>
            <a:r>
              <a:rPr lang="es-ES" dirty="0" smtClean="0"/>
              <a:t>Gerencial.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400" dirty="0" smtClean="0"/>
              <a:t> </a:t>
            </a:r>
            <a:endParaRPr lang="es-ES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PLAN DE NEGOCIOS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2400" dirty="0" smtClean="0">
                <a:latin typeface="Arial" pitchFamily="34" charset="0"/>
                <a:cs typeface="Arial" pitchFamily="34" charset="0"/>
              </a:rPr>
              <a:t>“El plan de negocios debe entenderse como un estudio que, de una parte, incluye un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análisis del mercado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, del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sector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y de la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competencia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, y de otra, el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plan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desarrollado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por la empresa para incursionar en el mercado con un producto/servicio, una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estrategia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, y un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tipo de organización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, proyectando esta visión de conjunto a corto plazo,  a través de la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cuantificación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de las cifras que permitan determinar el nivel de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atractivo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económico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del negocio, y la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factibilidad financiera 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de la iniciativa;  y a largo plazo, mediante la definición de una </a:t>
            </a:r>
            <a:r>
              <a:rPr lang="es-CO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visión empresarial 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clara y coherente”(Borello, 2004).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PLAN DE NEGOCIOS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s-CO" dirty="0" smtClean="0">
                <a:solidFill>
                  <a:srgbClr val="00B050"/>
                </a:solidFill>
              </a:rPr>
              <a:t>Funciones que permiten llevar a cabo un plan económico-financiero cuidadosamente estructurado</a:t>
            </a:r>
          </a:p>
          <a:p>
            <a:pPr algn="just"/>
            <a:r>
              <a:rPr lang="es-CO" dirty="0" smtClean="0"/>
              <a:t>Comprensión del </a:t>
            </a:r>
            <a:r>
              <a:rPr lang="es-CO" dirty="0" smtClean="0">
                <a:solidFill>
                  <a:srgbClr val="00B050"/>
                </a:solidFill>
              </a:rPr>
              <a:t>entorno circundante </a:t>
            </a:r>
            <a:r>
              <a:rPr lang="es-CO" dirty="0" smtClean="0"/>
              <a:t>de la empresa        define el mercado, la competencia, las estrategias, el posicionamiento competitivo.</a:t>
            </a:r>
          </a:p>
          <a:p>
            <a:pPr algn="just"/>
            <a:r>
              <a:rPr lang="es-CO" dirty="0" smtClean="0"/>
              <a:t>Definición                la </a:t>
            </a:r>
            <a:r>
              <a:rPr lang="es-CO" dirty="0" smtClean="0">
                <a:solidFill>
                  <a:srgbClr val="00B050"/>
                </a:solidFill>
              </a:rPr>
              <a:t>visión empresarial </a:t>
            </a:r>
            <a:r>
              <a:rPr lang="es-CO" dirty="0" smtClean="0"/>
              <a:t>y de los </a:t>
            </a:r>
            <a:r>
              <a:rPr lang="es-CO" dirty="0" smtClean="0">
                <a:solidFill>
                  <a:srgbClr val="00B050"/>
                </a:solidFill>
              </a:rPr>
              <a:t>objetivos perseguidos</a:t>
            </a:r>
            <a:r>
              <a:rPr lang="es-CO" dirty="0" smtClean="0"/>
              <a:t>.</a:t>
            </a:r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3214678" y="350043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2857488" y="49291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PLAN DE NEGOCIOS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O" dirty="0" smtClean="0">
                <a:solidFill>
                  <a:srgbClr val="00B050"/>
                </a:solidFill>
              </a:rPr>
              <a:t>Plan de negocios             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planificación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de las estrategias y determinación del plan operativo en todas sus áreas.</a:t>
            </a:r>
          </a:p>
          <a:p>
            <a:pPr algn="just"/>
            <a:r>
              <a:rPr lang="es-CO" dirty="0" smtClean="0">
                <a:solidFill>
                  <a:srgbClr val="00B050"/>
                </a:solidFill>
              </a:rPr>
              <a:t>Acceso a las fuentes de financiación                              </a:t>
            </a:r>
            <a:r>
              <a:rPr lang="es-CO" dirty="0" smtClean="0"/>
              <a:t>		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análisis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de la factibilidad financiera y del atractivo económico de una inversión, ya se trate de la ampliación de una actividad existente o del nacimiento de una nueva iniciativa.</a:t>
            </a:r>
          </a:p>
          <a:p>
            <a:pPr algn="just"/>
            <a:r>
              <a:rPr lang="es-CO" sz="2400" dirty="0" smtClean="0">
                <a:latin typeface="Arial" pitchFamily="34" charset="0"/>
                <a:cs typeface="Arial" pitchFamily="34" charset="0"/>
              </a:rPr>
              <a:t>               definir la composición organizacional de la        empresa 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eficiente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, además de 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coherente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con los objetivos y definición de las 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tareas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responsabilidades</a:t>
            </a:r>
            <a:r>
              <a:rPr lang="es-CO" sz="2400" dirty="0" smtClean="0">
                <a:latin typeface="Arial" pitchFamily="34" charset="0"/>
                <a:cs typeface="Arial" pitchFamily="34" charset="0"/>
              </a:rPr>
              <a:t> del personal involucrado.</a:t>
            </a:r>
          </a:p>
          <a:p>
            <a:pPr algn="just"/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4071934" y="164305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928662" y="3143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   </a:t>
            </a:r>
            <a:endParaRPr lang="es-ES" dirty="0"/>
          </a:p>
        </p:txBody>
      </p:sp>
      <p:sp>
        <p:nvSpPr>
          <p:cNvPr id="6" name="5 Flecha derecha"/>
          <p:cNvSpPr/>
          <p:nvPr/>
        </p:nvSpPr>
        <p:spPr>
          <a:xfrm>
            <a:off x="928662" y="44291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MÓDULO EMPRENDIMIENTO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b="1" dirty="0" smtClean="0"/>
              <a:t>TEMÁTICA</a:t>
            </a:r>
          </a:p>
          <a:p>
            <a:pPr algn="just"/>
            <a:r>
              <a:rPr lang="es-ES" dirty="0" smtClean="0">
                <a:solidFill>
                  <a:srgbClr val="FF0000"/>
                </a:solidFill>
              </a:rPr>
              <a:t>Historia</a:t>
            </a:r>
            <a:r>
              <a:rPr lang="es-ES" dirty="0" smtClean="0"/>
              <a:t> del Emprendimiento en la </a:t>
            </a:r>
            <a:r>
              <a:rPr lang="es-ES" dirty="0" smtClean="0">
                <a:solidFill>
                  <a:srgbClr val="FF0000"/>
                </a:solidFill>
              </a:rPr>
              <a:t>Provincia de </a:t>
            </a:r>
            <a:r>
              <a:rPr lang="es-ES" dirty="0" smtClean="0">
                <a:solidFill>
                  <a:srgbClr val="FF0000"/>
                </a:solidFill>
              </a:rPr>
              <a:t>Antioquia. </a:t>
            </a:r>
            <a:r>
              <a:rPr lang="es-ES" dirty="0" smtClean="0"/>
              <a:t>Video.</a:t>
            </a:r>
            <a:endParaRPr lang="es-ES" b="1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Plan</a:t>
            </a:r>
            <a:r>
              <a:rPr lang="es-ES" dirty="0" smtClean="0"/>
              <a:t> de Negocios. Investigación Aplicada.</a:t>
            </a:r>
          </a:p>
          <a:p>
            <a:pPr algn="just"/>
            <a:r>
              <a:rPr lang="es-ES" dirty="0" smtClean="0">
                <a:solidFill>
                  <a:srgbClr val="FF0000"/>
                </a:solidFill>
              </a:rPr>
              <a:t>Responsabilidad</a:t>
            </a:r>
            <a:r>
              <a:rPr lang="es-ES" dirty="0" smtClean="0"/>
              <a:t> Social Empresarial-Video</a:t>
            </a:r>
          </a:p>
          <a:p>
            <a:r>
              <a:rPr lang="es-ES" dirty="0" smtClean="0"/>
              <a:t>El </a:t>
            </a:r>
            <a:r>
              <a:rPr lang="es-ES" dirty="0" smtClean="0"/>
              <a:t>Ordenamiento  </a:t>
            </a:r>
            <a:r>
              <a:rPr lang="es-ES" dirty="0" smtClean="0">
                <a:solidFill>
                  <a:srgbClr val="FF0000"/>
                </a:solidFill>
              </a:rPr>
              <a:t>Jurídico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La </a:t>
            </a:r>
            <a:r>
              <a:rPr lang="es-ES" dirty="0" smtClean="0">
                <a:solidFill>
                  <a:srgbClr val="FF0000"/>
                </a:solidFill>
              </a:rPr>
              <a:t>Gestión de Costos </a:t>
            </a:r>
            <a:r>
              <a:rPr lang="es-ES" dirty="0" smtClean="0"/>
              <a:t>para el </a:t>
            </a:r>
            <a:r>
              <a:rPr lang="es-ES" dirty="0" smtClean="0"/>
              <a:t>Emprendimiento       Global. Investigación Aplicada.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 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PERSPECTIVA PARA EL EMPRENDIMIENTO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Requerimos de emprendedores en el marco de ser </a:t>
            </a:r>
            <a:r>
              <a:rPr lang="es-ES" dirty="0" smtClean="0">
                <a:solidFill>
                  <a:srgbClr val="FF0000"/>
                </a:solidFill>
              </a:rPr>
              <a:t>líderes</a:t>
            </a:r>
            <a:r>
              <a:rPr lang="es-ES" dirty="0" smtClean="0"/>
              <a:t> dotados de </a:t>
            </a:r>
            <a:r>
              <a:rPr lang="es-ES" dirty="0" smtClean="0">
                <a:solidFill>
                  <a:srgbClr val="FF0000"/>
                </a:solidFill>
              </a:rPr>
              <a:t>sabiduría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FF0000"/>
                </a:solidFill>
              </a:rPr>
              <a:t>práctica</a:t>
            </a:r>
            <a:r>
              <a:rPr lang="es-ES" dirty="0" smtClean="0"/>
              <a:t>, , la que se expresa en </a:t>
            </a:r>
            <a:r>
              <a:rPr lang="es-ES" dirty="0" smtClean="0">
                <a:solidFill>
                  <a:srgbClr val="FF0000"/>
                </a:solidFill>
              </a:rPr>
              <a:t>actitudes</a:t>
            </a:r>
            <a:r>
              <a:rPr lang="es-ES" dirty="0" smtClean="0"/>
              <a:t> como la consideración por el </a:t>
            </a:r>
            <a:r>
              <a:rPr lang="es-ES" dirty="0" smtClean="0">
                <a:solidFill>
                  <a:srgbClr val="FF0000"/>
                </a:solidFill>
              </a:rPr>
              <a:t>bien de la sociedad</a:t>
            </a:r>
            <a:r>
              <a:rPr lang="es-ES" dirty="0" smtClean="0"/>
              <a:t> en la toma de decisiones, el </a:t>
            </a:r>
            <a:r>
              <a:rPr lang="es-ES" dirty="0" smtClean="0">
                <a:solidFill>
                  <a:srgbClr val="FF0000"/>
                </a:solidFill>
              </a:rPr>
              <a:t>buen manejo político </a:t>
            </a:r>
            <a:r>
              <a:rPr lang="es-ES" dirty="0" smtClean="0"/>
              <a:t>y el </a:t>
            </a:r>
            <a:r>
              <a:rPr lang="es-ES" dirty="0" smtClean="0">
                <a:solidFill>
                  <a:srgbClr val="FF0000"/>
                </a:solidFill>
              </a:rPr>
              <a:t>uso</a:t>
            </a:r>
            <a:r>
              <a:rPr lang="es-ES" dirty="0" smtClean="0"/>
              <a:t> de historias y metáforas para liderar </a:t>
            </a:r>
            <a:r>
              <a:rPr lang="es-ES" dirty="0" smtClean="0">
                <a:solidFill>
                  <a:srgbClr val="FF0000"/>
                </a:solidFill>
              </a:rPr>
              <a:t>mejor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EMPRENDIMIENTO VS. NUEVO CAPITALISMO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1" dirty="0" smtClean="0"/>
              <a:t>Cambios Importantes Para El Largo Plazo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-Terminar con la </a:t>
            </a:r>
            <a:r>
              <a:rPr lang="es-ES" dirty="0" smtClean="0">
                <a:solidFill>
                  <a:srgbClr val="FF0000"/>
                </a:solidFill>
              </a:rPr>
              <a:t>tiranía</a:t>
            </a:r>
            <a:r>
              <a:rPr lang="es-ES" dirty="0" smtClean="0"/>
              <a:t> del </a:t>
            </a:r>
            <a:r>
              <a:rPr lang="es-ES" dirty="0" smtClean="0">
                <a:solidFill>
                  <a:srgbClr val="FF0000"/>
                </a:solidFill>
              </a:rPr>
              <a:t>cortoplacismo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-</a:t>
            </a:r>
            <a:r>
              <a:rPr lang="es-ES" dirty="0" smtClean="0">
                <a:solidFill>
                  <a:srgbClr val="FF0000"/>
                </a:solidFill>
              </a:rPr>
              <a:t>Reconceptualizar</a:t>
            </a:r>
            <a:r>
              <a:rPr lang="es-ES" dirty="0" smtClean="0"/>
              <a:t> por una gerencia más </a:t>
            </a:r>
            <a:r>
              <a:rPr lang="es-ES" dirty="0" smtClean="0">
                <a:solidFill>
                  <a:srgbClr val="FF0000"/>
                </a:solidFill>
              </a:rPr>
              <a:t>comprometida</a:t>
            </a:r>
            <a:r>
              <a:rPr lang="es-ES" dirty="0" smtClean="0"/>
              <a:t>, por la </a:t>
            </a:r>
            <a:r>
              <a:rPr lang="es-ES" dirty="0" smtClean="0">
                <a:solidFill>
                  <a:srgbClr val="FF0000"/>
                </a:solidFill>
              </a:rPr>
              <a:t>relación</a:t>
            </a:r>
            <a:r>
              <a:rPr lang="es-ES" dirty="0" smtClean="0"/>
              <a:t> entre los dueños y los demás </a:t>
            </a:r>
            <a:r>
              <a:rPr lang="es-ES" dirty="0" smtClean="0">
                <a:solidFill>
                  <a:srgbClr val="FF0000"/>
                </a:solidFill>
              </a:rPr>
              <a:t>grupos de interés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Tal vez todo esto implique ganar </a:t>
            </a:r>
            <a:r>
              <a:rPr lang="es-ES" dirty="0" smtClean="0">
                <a:solidFill>
                  <a:srgbClr val="FF0000"/>
                </a:solidFill>
              </a:rPr>
              <a:t>menos</a:t>
            </a:r>
            <a:r>
              <a:rPr lang="es-ES" dirty="0" smtClean="0"/>
              <a:t> dinero en el </a:t>
            </a:r>
            <a:r>
              <a:rPr lang="es-ES" dirty="0" smtClean="0">
                <a:solidFill>
                  <a:srgbClr val="FF0000"/>
                </a:solidFill>
              </a:rPr>
              <a:t>corto plazo.</a:t>
            </a:r>
            <a:r>
              <a:rPr lang="es-ES" dirty="0" smtClean="0"/>
              <a:t>    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395536" y="260648"/>
            <a:ext cx="7354888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EMPRENDIMIENTO VS NUEVO CAPITALISMO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Pero los </a:t>
            </a:r>
            <a:r>
              <a:rPr lang="es-ES" dirty="0" smtClean="0">
                <a:solidFill>
                  <a:srgbClr val="FF0000"/>
                </a:solidFill>
              </a:rPr>
              <a:t>desastres</a:t>
            </a:r>
            <a:r>
              <a:rPr lang="es-ES" dirty="0" smtClean="0"/>
              <a:t> recientes nos han dejado claro que se </a:t>
            </a:r>
            <a:r>
              <a:rPr lang="es-ES" dirty="0" smtClean="0">
                <a:solidFill>
                  <a:srgbClr val="FF0000"/>
                </a:solidFill>
              </a:rPr>
              <a:t>pierde mucho más </a:t>
            </a:r>
            <a:r>
              <a:rPr lang="es-ES" dirty="0" smtClean="0"/>
              <a:t>cuando </a:t>
            </a:r>
            <a:r>
              <a:rPr lang="es-ES" dirty="0" smtClean="0">
                <a:solidFill>
                  <a:srgbClr val="FF0000"/>
                </a:solidFill>
              </a:rPr>
              <a:t>sólo</a:t>
            </a:r>
            <a:r>
              <a:rPr lang="es-ES" dirty="0" smtClean="0"/>
              <a:t> se </a:t>
            </a:r>
            <a:r>
              <a:rPr lang="es-ES" dirty="0" smtClean="0">
                <a:solidFill>
                  <a:srgbClr val="FF0000"/>
                </a:solidFill>
              </a:rPr>
              <a:t>piensa en ganar</a:t>
            </a:r>
            <a:r>
              <a:rPr lang="es-ES" dirty="0" smtClean="0"/>
              <a:t>. Y lo mismo se aplica a nuestra relación con el </a:t>
            </a:r>
            <a:r>
              <a:rPr lang="es-ES" dirty="0" smtClean="0">
                <a:solidFill>
                  <a:srgbClr val="FF0000"/>
                </a:solidFill>
              </a:rPr>
              <a:t>medio ambiente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4" name="3 Imagen" descr="Logo UAM redond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45224"/>
            <a:ext cx="907225" cy="86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3600" dirty="0" smtClean="0"/>
              <a:t>CÁTEDRA DE EMPRENDIMIENTO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/>
              <a:t>“</a:t>
            </a:r>
            <a:r>
              <a:rPr lang="es-CO" sz="2800" dirty="0" smtClean="0"/>
              <a:t>Las nuevas empresas </a:t>
            </a:r>
            <a:r>
              <a:rPr lang="es-CO" sz="2800" dirty="0" smtClean="0">
                <a:solidFill>
                  <a:srgbClr val="FF0000"/>
                </a:solidFill>
              </a:rPr>
              <a:t>innovadoras</a:t>
            </a:r>
            <a:r>
              <a:rPr lang="es-CO" sz="2800" dirty="0" smtClean="0"/>
              <a:t> de crecimiento </a:t>
            </a:r>
            <a:r>
              <a:rPr lang="es-CO" sz="2800" dirty="0" smtClean="0">
                <a:solidFill>
                  <a:srgbClr val="FF0000"/>
                </a:solidFill>
              </a:rPr>
              <a:t>rápido</a:t>
            </a:r>
            <a:r>
              <a:rPr lang="es-CO" sz="2800" dirty="0" smtClean="0"/>
              <a:t> son esenciales para el desarrollo económico y para la </a:t>
            </a:r>
            <a:r>
              <a:rPr lang="es-CO" sz="2800" dirty="0" smtClean="0">
                <a:solidFill>
                  <a:srgbClr val="FF0000"/>
                </a:solidFill>
              </a:rPr>
              <a:t>creación</a:t>
            </a:r>
            <a:r>
              <a:rPr lang="es-CO" sz="2800" dirty="0" smtClean="0"/>
              <a:t> de nuevos puestos de trabajo. Es evidente que sólo una pequeña parte de las nuevas empresas </a:t>
            </a:r>
            <a:r>
              <a:rPr lang="es-CO" sz="2800" dirty="0" smtClean="0">
                <a:solidFill>
                  <a:srgbClr val="FF0000"/>
                </a:solidFill>
              </a:rPr>
              <a:t>generará</a:t>
            </a:r>
            <a:r>
              <a:rPr lang="es-CO" sz="2800" dirty="0" smtClean="0"/>
              <a:t> un número de puestos de trabajo </a:t>
            </a:r>
            <a:r>
              <a:rPr lang="es-CO" sz="2800" dirty="0" smtClean="0">
                <a:solidFill>
                  <a:srgbClr val="FF0000"/>
                </a:solidFill>
              </a:rPr>
              <a:t>significativo</a:t>
            </a:r>
            <a:r>
              <a:rPr lang="es-CO" sz="2800" dirty="0" smtClean="0"/>
              <a:t>. Pero si los empresarios que hay detrás no tuvieran la </a:t>
            </a:r>
            <a:r>
              <a:rPr lang="es-CO" sz="2800" dirty="0" smtClean="0">
                <a:solidFill>
                  <a:srgbClr val="FF0000"/>
                </a:solidFill>
              </a:rPr>
              <a:t>ambición</a:t>
            </a:r>
            <a:r>
              <a:rPr lang="es-CO" sz="2800" dirty="0" smtClean="0"/>
              <a:t> de crecer, su efecto sobre el empleo sería más </a:t>
            </a:r>
            <a:r>
              <a:rPr lang="es-CO" sz="2800" dirty="0" smtClean="0">
                <a:solidFill>
                  <a:srgbClr val="FF0000"/>
                </a:solidFill>
              </a:rPr>
              <a:t>atenuado</a:t>
            </a:r>
            <a:r>
              <a:rPr lang="es-CO" dirty="0" smtClean="0"/>
              <a:t>”.</a:t>
            </a:r>
          </a:p>
          <a:p>
            <a:pPr algn="just"/>
            <a:r>
              <a:rPr lang="es-CO" sz="2000" i="1" dirty="0" smtClean="0"/>
              <a:t>Revista Innovación Europea</a:t>
            </a:r>
            <a:r>
              <a:rPr lang="es-CO" sz="2000" dirty="0" smtClean="0"/>
              <a:t>, 2006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EL NUEVO ENTORNO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CO" dirty="0" smtClean="0"/>
              <a:t>GLOBALIZACIÓN ECONÓMICA Y CULTURAL</a:t>
            </a:r>
          </a:p>
          <a:p>
            <a:pPr algn="just"/>
            <a:r>
              <a:rPr lang="es-CO" dirty="0" smtClean="0"/>
              <a:t>Las presiones competitivas mundiales han </a:t>
            </a:r>
            <a:r>
              <a:rPr lang="es-CO" dirty="0" smtClean="0">
                <a:solidFill>
                  <a:srgbClr val="FF0000"/>
                </a:solidFill>
              </a:rPr>
              <a:t>modificado</a:t>
            </a:r>
            <a:r>
              <a:rPr lang="es-CO" dirty="0" smtClean="0"/>
              <a:t> la naturaleza de la economía,  generando  que muchos fabricantes </a:t>
            </a:r>
            <a:r>
              <a:rPr lang="es-CO" dirty="0" smtClean="0">
                <a:solidFill>
                  <a:srgbClr val="FF0000"/>
                </a:solidFill>
              </a:rPr>
              <a:t>cambien</a:t>
            </a:r>
            <a:r>
              <a:rPr lang="es-CO" dirty="0" smtClean="0"/>
              <a:t> radicalmente la forma en que operan sus </a:t>
            </a:r>
            <a:r>
              <a:rPr lang="es-CO" dirty="0" smtClean="0">
                <a:solidFill>
                  <a:srgbClr val="FF0000"/>
                </a:solidFill>
              </a:rPr>
              <a:t>empresas</a:t>
            </a:r>
            <a:r>
              <a:rPr lang="es-CO" dirty="0" smtClean="0"/>
              <a:t> y </a:t>
            </a:r>
            <a:r>
              <a:rPr lang="es-CO" dirty="0" smtClean="0">
                <a:solidFill>
                  <a:srgbClr val="FF0000"/>
                </a:solidFill>
              </a:rPr>
              <a:t>negocios</a:t>
            </a:r>
            <a:r>
              <a:rPr lang="es-CO" dirty="0" smtClean="0"/>
              <a:t>. Tenemos entonces estas tendencias derivadas del cambio rápido:</a:t>
            </a:r>
          </a:p>
          <a:p>
            <a:pPr algn="just"/>
            <a:r>
              <a:rPr lang="es-CO" dirty="0" smtClean="0"/>
              <a:t>-Orientación al </a:t>
            </a:r>
            <a:r>
              <a:rPr lang="es-CO" dirty="0" smtClean="0">
                <a:solidFill>
                  <a:srgbClr val="FF0000"/>
                </a:solidFill>
              </a:rPr>
              <a:t>cliente</a:t>
            </a:r>
          </a:p>
          <a:p>
            <a:pPr algn="just"/>
            <a:r>
              <a:rPr lang="es-CO" dirty="0" smtClean="0"/>
              <a:t>-Administración de </a:t>
            </a:r>
            <a:r>
              <a:rPr lang="es-CO" dirty="0" smtClean="0">
                <a:solidFill>
                  <a:srgbClr val="FF0000"/>
                </a:solidFill>
              </a:rPr>
              <a:t>calidad total</a:t>
            </a:r>
          </a:p>
          <a:p>
            <a:pPr algn="just"/>
            <a:endParaRPr lang="es-CO" dirty="0" smtClean="0"/>
          </a:p>
          <a:p>
            <a:pPr algn="just"/>
            <a:endParaRPr lang="es-CO" dirty="0" smtClean="0"/>
          </a:p>
          <a:p>
            <a:pPr algn="just"/>
            <a:endParaRPr lang="es-C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14488"/>
          </a:xfrm>
        </p:spPr>
        <p:txBody>
          <a:bodyPr>
            <a:normAutofit/>
          </a:bodyPr>
          <a:lstStyle/>
          <a:p>
            <a:r>
              <a:rPr lang="es-CO" dirty="0" smtClean="0"/>
              <a:t>EL NUEVO ENTORNO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/>
              <a:t>-El tiempo como elemento </a:t>
            </a:r>
            <a:r>
              <a:rPr lang="es-CO" dirty="0" smtClean="0">
                <a:solidFill>
                  <a:srgbClr val="FF0000"/>
                </a:solidFill>
              </a:rPr>
              <a:t>competitivo</a:t>
            </a:r>
          </a:p>
          <a:p>
            <a:pPr algn="just"/>
            <a:r>
              <a:rPr lang="es-CO" dirty="0" smtClean="0"/>
              <a:t>-Avances en la </a:t>
            </a:r>
            <a:r>
              <a:rPr lang="es-CO" dirty="0" smtClean="0">
                <a:solidFill>
                  <a:srgbClr val="FF0000"/>
                </a:solidFill>
              </a:rPr>
              <a:t>tecnología de la </a:t>
            </a:r>
            <a:r>
              <a:rPr lang="es-CO" dirty="0" smtClean="0">
                <a:solidFill>
                  <a:srgbClr val="FF0000"/>
                </a:solidFill>
              </a:rPr>
              <a:t>información </a:t>
            </a:r>
            <a:r>
              <a:rPr lang="es-CO" dirty="0" smtClean="0"/>
              <a:t>y </a:t>
            </a:r>
            <a:r>
              <a:rPr lang="es-CO" dirty="0" smtClean="0">
                <a:solidFill>
                  <a:srgbClr val="FF0000"/>
                </a:solidFill>
              </a:rPr>
              <a:t>la     comunicación.</a:t>
            </a:r>
            <a:endParaRPr lang="es-CO" dirty="0" smtClean="0">
              <a:solidFill>
                <a:srgbClr val="FF0000"/>
              </a:solidFill>
            </a:endParaRPr>
          </a:p>
          <a:p>
            <a:r>
              <a:rPr lang="es-CO" dirty="0" smtClean="0"/>
              <a:t>-Avances en el ambiente de </a:t>
            </a:r>
            <a:r>
              <a:rPr lang="es-CO" dirty="0" smtClean="0">
                <a:solidFill>
                  <a:srgbClr val="FF0000"/>
                </a:solidFill>
              </a:rPr>
              <a:t>manufactura</a:t>
            </a:r>
          </a:p>
          <a:p>
            <a:r>
              <a:rPr lang="es-CO" dirty="0" smtClean="0"/>
              <a:t>-Crecimiento de la industria de los </a:t>
            </a:r>
            <a:r>
              <a:rPr lang="es-CO" dirty="0" smtClean="0">
                <a:solidFill>
                  <a:srgbClr val="FF0000"/>
                </a:solidFill>
              </a:rPr>
              <a:t>servicios</a:t>
            </a:r>
          </a:p>
          <a:p>
            <a:r>
              <a:rPr lang="es-CO" dirty="0" smtClean="0"/>
              <a:t>-Competencia </a:t>
            </a:r>
            <a:r>
              <a:rPr lang="es-CO" dirty="0" smtClean="0">
                <a:solidFill>
                  <a:srgbClr val="FF0000"/>
                </a:solidFill>
              </a:rPr>
              <a:t>glocal</a:t>
            </a:r>
            <a:r>
              <a:rPr lang="es-CO" dirty="0" smtClean="0"/>
              <a:t>.</a:t>
            </a:r>
          </a:p>
          <a:p>
            <a:r>
              <a:rPr lang="es-CO" dirty="0" smtClean="0"/>
              <a:t>-Negocios </a:t>
            </a:r>
            <a:r>
              <a:rPr lang="es-CO" dirty="0" smtClean="0">
                <a:solidFill>
                  <a:srgbClr val="FF0000"/>
                </a:solidFill>
              </a:rPr>
              <a:t>sustentables.</a:t>
            </a:r>
          </a:p>
          <a:p>
            <a:endParaRPr lang="es-CO" dirty="0"/>
          </a:p>
          <a:p>
            <a:pPr algn="just"/>
            <a:r>
              <a:rPr lang="es-CO" dirty="0" smtClean="0"/>
              <a:t>ESTOS CAMBIOS O ALTERACIONES ESTÁN CREANDO UN NUEVO AMBIENTE PARA EL EMPRENDIMIENTO Y EL EMPRESARISMO.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SDE">
  <a:themeElements>
    <a:clrScheme name="CESDE Nueva Imagen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ESDE Nueva Imagen5">
      <a:majorFont>
        <a:latin typeface="CESDE City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ESDE Nueva Imagen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SDE Nueva Imagen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SDE Nueva Imagen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SDE Nueva Imagen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SDE Nueva Imagen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SDE Nueva Imagen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SDE Nueva Imagen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SDE Nueva Imagen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SDE Nueva Imagen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SDE Nueva Imagen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SDE Nueva Imagen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SDE Nueva Imagen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CESDE</Template>
  <TotalTime>184</TotalTime>
  <Words>1210</Words>
  <Application>Microsoft Office PowerPoint</Application>
  <PresentationFormat>Presentación en pantalla (4:3)</PresentationFormat>
  <Paragraphs>120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CESDE</vt:lpstr>
      <vt:lpstr>CENTRO DE ESTUDIOS ESPECIALIZADOS </vt:lpstr>
      <vt:lpstr>MÓDULO EMPRENDIMIENTO</vt:lpstr>
      <vt:lpstr>MÓDULO EMPRENDIMIENTO</vt:lpstr>
      <vt:lpstr>PERSPECTIVA PARA EL EMPRENDIMIENTO </vt:lpstr>
      <vt:lpstr>EMPRENDIMIENTO VS. NUEVO CAPITALISMO</vt:lpstr>
      <vt:lpstr>EMPRENDIMIENTO VS NUEVO CAPITALISMO</vt:lpstr>
      <vt:lpstr>CÁTEDRA DE EMPRENDIMIENTO</vt:lpstr>
      <vt:lpstr>EL NUEVO ENTORNO</vt:lpstr>
      <vt:lpstr>EL NUEVO ENTORNO</vt:lpstr>
      <vt:lpstr>EMPRENDEDOR</vt:lpstr>
      <vt:lpstr>EMPRESARISMO </vt:lpstr>
      <vt:lpstr>EMPRESARISMO </vt:lpstr>
      <vt:lpstr>LA INNOVACIÓN</vt:lpstr>
      <vt:lpstr>LA CREATIVIDAD</vt:lpstr>
      <vt:lpstr> INTRODUCCIÓN A LA EMPRESA </vt:lpstr>
      <vt:lpstr> INTRODUCCIÓN A LA EMPRESA </vt:lpstr>
      <vt:lpstr> INTRODUCCIÓN A LA EMPRESA </vt:lpstr>
      <vt:lpstr> INTRODUCCIÓN A LA EMPRESA </vt:lpstr>
      <vt:lpstr>EL PLAN DE NEGOCIOS</vt:lpstr>
      <vt:lpstr>EL PLAN DE NEGOCIOS</vt:lpstr>
      <vt:lpstr>EL PLAN DE NEGOCIOS</vt:lpstr>
      <vt:lpstr>EL PLAN DE NEGOCIOS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faduil a</cp:lastModifiedBy>
  <cp:revision>139</cp:revision>
  <dcterms:created xsi:type="dcterms:W3CDTF">2009-08-27T07:47:39Z</dcterms:created>
  <dcterms:modified xsi:type="dcterms:W3CDTF">2013-01-15T20:28:07Z</dcterms:modified>
</cp:coreProperties>
</file>